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57" r:id="rId4"/>
    <p:sldId id="261" r:id="rId5"/>
    <p:sldId id="268" r:id="rId6"/>
    <p:sldId id="271" r:id="rId7"/>
    <p:sldId id="258" r:id="rId8"/>
    <p:sldId id="259" r:id="rId9"/>
    <p:sldId id="260" r:id="rId10"/>
    <p:sldId id="266" r:id="rId11"/>
    <p:sldId id="262" r:id="rId12"/>
    <p:sldId id="263" r:id="rId13"/>
    <p:sldId id="267" r:id="rId14"/>
    <p:sldId id="264" r:id="rId15"/>
    <p:sldId id="265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343477E3-96D8-4B58-9493-CD1025EBA7E1}">
          <p14:sldIdLst>
            <p14:sldId id="256"/>
            <p14:sldId id="269"/>
            <p14:sldId id="257"/>
            <p14:sldId id="261"/>
            <p14:sldId id="268"/>
            <p14:sldId id="271"/>
            <p14:sldId id="258"/>
            <p14:sldId id="259"/>
            <p14:sldId id="260"/>
            <p14:sldId id="266"/>
            <p14:sldId id="262"/>
            <p14:sldId id="263"/>
            <p14:sldId id="267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Помірний стиль 4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85" autoAdjust="0"/>
  </p:normalViewPr>
  <p:slideViewPr>
    <p:cSldViewPr snapToGrid="0">
      <p:cViewPr varScale="1">
        <p:scale>
          <a:sx n="83" d="100"/>
          <a:sy n="83" d="100"/>
        </p:scale>
        <p:origin x="15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24.08.2017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06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24.08.2017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663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24.08.2017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599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24.08.2017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909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24.08.2017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760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24.08.2017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87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24.08.2017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31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24.08.2017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874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24.08.2017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399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24.08.2017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422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24.08.2017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330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7157D-9815-4467-B5F2-3CE7C2501555}" type="datetimeFigureOut">
              <a:rPr lang="uk-UA" smtClean="0"/>
              <a:pPr/>
              <a:t>24.08.2017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F674-8471-4A68-9C45-A50FDCD0A2E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614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9485"/>
            <a:ext cx="9144000" cy="2950880"/>
          </a:xfrm>
        </p:spPr>
        <p:txBody>
          <a:bodyPr>
            <a:noAutofit/>
          </a:bodyPr>
          <a:lstStyle/>
          <a:p>
            <a:r>
              <a:rPr lang="uk-UA" b="1" dirty="0" smtClean="0"/>
              <a:t>Навчальна програма з трудового навчання</a:t>
            </a:r>
            <a:br>
              <a:rPr lang="uk-UA" b="1" dirty="0" smtClean="0"/>
            </a:br>
            <a:r>
              <a:rPr lang="uk-UA" b="1" dirty="0" smtClean="0"/>
              <a:t>2017</a:t>
            </a:r>
            <a:endParaRPr lang="uk-UA" b="1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289356"/>
            <a:ext cx="7307036" cy="1130243"/>
          </a:xfrm>
        </p:spPr>
        <p:txBody>
          <a:bodyPr>
            <a:noAutofit/>
          </a:bodyPr>
          <a:lstStyle/>
          <a:p>
            <a:r>
              <a:rPr lang="uk-UA" sz="3200" b="1" dirty="0"/>
              <a:t>Як скласти календарно-тематичне планування </a:t>
            </a:r>
          </a:p>
        </p:txBody>
      </p:sp>
      <p:sp>
        <p:nvSpPr>
          <p:cNvPr id="4" name="Підзаголовок 2"/>
          <p:cNvSpPr txBox="1">
            <a:spLocks/>
          </p:cNvSpPr>
          <p:nvPr/>
        </p:nvSpPr>
        <p:spPr>
          <a:xfrm>
            <a:off x="1143000" y="4685450"/>
            <a:ext cx="6858000" cy="11819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100" b="1" dirty="0"/>
              <a:t>Лещук Роман </a:t>
            </a:r>
            <a:r>
              <a:rPr lang="uk-UA" sz="2100" b="1" dirty="0" smtClean="0"/>
              <a:t>Миколайович,</a:t>
            </a:r>
            <a:endParaRPr lang="uk-UA" sz="2100" b="1" dirty="0"/>
          </a:p>
          <a:p>
            <a:r>
              <a:rPr lang="uk-UA" sz="2100" b="1" dirty="0" smtClean="0"/>
              <a:t>учитель </a:t>
            </a:r>
            <a:r>
              <a:rPr lang="uk-UA" sz="2100" b="1" dirty="0"/>
              <a:t>трудового навчання м. Вінниця</a:t>
            </a:r>
          </a:p>
        </p:txBody>
      </p:sp>
    </p:spTree>
    <p:extLst>
      <p:ext uri="{BB962C8B-B14F-4D97-AF65-F5344CB8AC3E}">
        <p14:creationId xmlns:p14="http://schemas.microsoft.com/office/powerpoint/2010/main" val="15666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1"/>
            <a:ext cx="8969829" cy="925286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/>
              <a:t>Особливості вибору технологій</a:t>
            </a:r>
            <a:endParaRPr lang="uk-UA" sz="4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769712"/>
            <a:ext cx="9144000" cy="3301546"/>
          </a:xfrm>
        </p:spPr>
        <p:txBody>
          <a:bodyPr/>
          <a:lstStyle/>
          <a:p>
            <a:r>
              <a:rPr lang="uk-UA" dirty="0" smtClean="0"/>
              <a:t>Для проекту може обиратися одна основна технологія.</a:t>
            </a:r>
          </a:p>
          <a:p>
            <a:r>
              <a:rPr lang="uk-UA" dirty="0" smtClean="0"/>
              <a:t>Для проекту може обиратися одна основна і додаткова технологія (</a:t>
            </a:r>
            <a:r>
              <a:rPr lang="uk-UA" dirty="0" err="1" smtClean="0"/>
              <a:t>декупаж</a:t>
            </a:r>
            <a:r>
              <a:rPr lang="uk-UA" dirty="0" smtClean="0"/>
              <a:t>, розпис, контурне різьблення тощо).</a:t>
            </a:r>
          </a:p>
          <a:p>
            <a:r>
              <a:rPr lang="uk-UA" dirty="0" smtClean="0"/>
              <a:t>Для змішаних класів можна обирати дві основні технології. Наприклад, для хлопчиків «Технологія ажурного випилювання», а для </a:t>
            </a:r>
            <a:r>
              <a:rPr lang="uk-UA" dirty="0" err="1" smtClean="0"/>
              <a:t>дівчаток</a:t>
            </a:r>
            <a:r>
              <a:rPr lang="uk-UA" dirty="0" smtClean="0"/>
              <a:t> «</a:t>
            </a:r>
            <a:r>
              <a:rPr lang="uk-UA" dirty="0"/>
              <a:t>Технологія виготовлення виробів з бісеру</a:t>
            </a:r>
            <a:r>
              <a:rPr lang="uk-UA" dirty="0" smtClean="0"/>
              <a:t>».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3329"/>
            <a:ext cx="2068286" cy="29524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865" y="3903329"/>
            <a:ext cx="2498869" cy="2976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13" y="3901155"/>
            <a:ext cx="3724595" cy="297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81743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Планування очікувань</a:t>
            </a:r>
            <a:endParaRPr lang="uk-UA" sz="4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208314"/>
            <a:ext cx="9067800" cy="4169229"/>
          </a:xfrm>
        </p:spPr>
        <p:txBody>
          <a:bodyPr>
            <a:noAutofit/>
          </a:bodyPr>
          <a:lstStyle/>
          <a:p>
            <a:r>
              <a:rPr lang="uk-UA" sz="3600" dirty="0" smtClean="0"/>
              <a:t>Розписуємо для кожного проекту </a:t>
            </a:r>
            <a:r>
              <a:rPr lang="uk-UA" sz="3600" b="1" dirty="0" smtClean="0"/>
              <a:t>очікувані </a:t>
            </a:r>
            <a:r>
              <a:rPr lang="uk-UA" sz="3600" b="1" dirty="0"/>
              <a:t>результати навчально-пізнавальної діяльності </a:t>
            </a:r>
            <a:r>
              <a:rPr lang="uk-UA" sz="3600" b="1" dirty="0" smtClean="0"/>
              <a:t>учнів </a:t>
            </a:r>
            <a:r>
              <a:rPr lang="uk-UA" sz="3600" dirty="0" smtClean="0"/>
              <a:t>з першої колонки таблиці навчальної програми.</a:t>
            </a:r>
          </a:p>
          <a:p>
            <a:r>
              <a:rPr lang="uk-UA" sz="3600" dirty="0" smtClean="0"/>
              <a:t>Необхідно очікування розподілити між усіма проектами.</a:t>
            </a:r>
          </a:p>
          <a:p>
            <a:r>
              <a:rPr lang="uk-UA" sz="3600" dirty="0" smtClean="0"/>
              <a:t>Деякі очікування можуть повторюватися з метою закріплення.</a:t>
            </a:r>
            <a:endParaRPr lang="uk-UA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828675"/>
            <a:ext cx="7800975" cy="6029325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718458" y="1208314"/>
            <a:ext cx="3810000" cy="5649686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6" y="1226885"/>
            <a:ext cx="9144000" cy="523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730"/>
            <a:ext cx="9220200" cy="1181043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/>
              <a:t>Зразки трансформування очікувань в теми та питання до уроку </a:t>
            </a:r>
            <a:endParaRPr lang="uk-UA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" y="1171973"/>
            <a:ext cx="457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Очікування в навчальній програмі</a:t>
            </a:r>
            <a:endParaRPr lang="uk-UA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85657" y="1305031"/>
            <a:ext cx="400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Формулювання теми</a:t>
            </a:r>
            <a:endParaRPr lang="uk-UA" sz="2400" b="1" dirty="0"/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4572000" y="1436913"/>
            <a:ext cx="54429" cy="5421087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>
            <a:off x="0" y="1992086"/>
            <a:ext cx="9144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" y="2100939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Учень знайомиться з правилами внутрішнього розпорядку навчальної майстерні  та елементами технологічної діяльності.</a:t>
            </a:r>
          </a:p>
          <a:p>
            <a:r>
              <a:rPr lang="uk-UA" sz="2000" b="1" i="1" dirty="0"/>
              <a:t>Визначає у співпраці з учителем та іншими учнями алгоритм взаємодії в майстерні.</a:t>
            </a:r>
            <a:endParaRPr lang="uk-UA" sz="2000" b="1" dirty="0"/>
          </a:p>
          <a:p>
            <a:endParaRPr lang="uk-UA" sz="2000" b="1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4626429" y="2182545"/>
            <a:ext cx="4572000" cy="779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Вступ. Правила безпеки та поведінки у шкільній майстерні. </a:t>
            </a:r>
            <a:endParaRPr lang="uk-UA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 сполучна лінія 11"/>
          <p:cNvCxnSpPr/>
          <p:nvPr/>
        </p:nvCxnSpPr>
        <p:spPr>
          <a:xfrm>
            <a:off x="0" y="4365171"/>
            <a:ext cx="9144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кутник 12"/>
          <p:cNvSpPr/>
          <p:nvPr/>
        </p:nvSpPr>
        <p:spPr>
          <a:xfrm>
            <a:off x="16711" y="4455429"/>
            <a:ext cx="3055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Знає етапи проектування.</a:t>
            </a:r>
            <a:endParaRPr lang="uk-UA" sz="20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4659086" y="4426002"/>
            <a:ext cx="4343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Поняття про проектування.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Етапи проектування. </a:t>
            </a:r>
            <a:endParaRPr lang="uk-UA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0" y="5344886"/>
            <a:ext cx="9144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кутник 15"/>
          <p:cNvSpPr/>
          <p:nvPr/>
        </p:nvSpPr>
        <p:spPr>
          <a:xfrm>
            <a:off x="0" y="541233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Називає конструкційні матеріали необхідні для виготовлення запланованого виробу.</a:t>
            </a:r>
            <a:endParaRPr lang="uk-UA" sz="20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4610100" y="5463552"/>
            <a:ext cx="4533899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Фанера як конструкційний матеріал.</a:t>
            </a:r>
          </a:p>
          <a:p>
            <a:r>
              <a:rPr lang="uk-UA" sz="2000" b="1" dirty="0">
                <a:ea typeface="Calibri" panose="020F0502020204030204" pitchFamily="34" charset="0"/>
              </a:rPr>
              <a:t>Виготовлення та властивості фанери. 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71974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95400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/>
              <a:t>Уточнення годин та остаточний розподіл годин</a:t>
            </a:r>
            <a:endParaRPr lang="uk-UA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1"/>
            <a:ext cx="9144000" cy="553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59971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Вигляд календарного плану</a:t>
            </a:r>
            <a:endParaRPr lang="uk-UA" b="1" dirty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634056"/>
              </p:ext>
            </p:extLst>
          </p:nvPr>
        </p:nvGraphicFramePr>
        <p:xfrm>
          <a:off x="0" y="875047"/>
          <a:ext cx="9143999" cy="6359466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788629"/>
                <a:gridCol w="659171"/>
                <a:gridCol w="751114"/>
                <a:gridCol w="6945085"/>
              </a:tblGrid>
              <a:tr h="47935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№ уроку</a:t>
                      </a:r>
                      <a:endParaRPr lang="uk-UA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Дата проведення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Тема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</a:tr>
              <a:tr h="23967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5-А</a:t>
                      </a:r>
                      <a:endParaRPr lang="uk-UA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5-Б</a:t>
                      </a:r>
                      <a:endParaRPr lang="uk-UA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19026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Розділ І. Основи матеріалознавства та технології обробки.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Об’єкт проектної діяльності №1: статична іграшка.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Технологія: технологія обробки деревинних матеріалів (ДВП, фанера).</a:t>
                      </a:r>
                      <a:endParaRPr lang="uk-UA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86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1-2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 </a:t>
                      </a:r>
                      <a:endParaRPr lang="uk-UA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Вступ. Правила безпеки та поведінки у шкільній майстерні.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</a:rPr>
                        <a:t>Ознайомлення із зразками виробів. Вибір об’єкта праці.  Поняття про проектування. Етапи проектування.  </a:t>
                      </a:r>
                      <a:r>
                        <a:rPr lang="uk-UA" sz="2000" b="0" i="0" dirty="0" smtClean="0">
                          <a:effectLst/>
                        </a:rPr>
                        <a:t>Планування роботи. </a:t>
                      </a:r>
                      <a:endParaRPr lang="uk-UA" sz="20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</a:tr>
              <a:tr h="531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3-4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Фанера як конструкційний матеріал</a:t>
                      </a:r>
                      <a:r>
                        <a:rPr lang="uk-UA" sz="2000" dirty="0" smtClean="0">
                          <a:effectLst/>
                        </a:rPr>
                        <a:t>. Послідовність </a:t>
                      </a:r>
                      <a:r>
                        <a:rPr lang="uk-UA" sz="2000" dirty="0">
                          <a:effectLst/>
                        </a:rPr>
                        <a:t>виготовлення виробу з фанери</a:t>
                      </a:r>
                      <a:r>
                        <a:rPr lang="uk-UA" sz="2000" dirty="0" smtClean="0">
                          <a:effectLst/>
                        </a:rPr>
                        <a:t>.  </a:t>
                      </a:r>
                      <a:r>
                        <a:rPr lang="uk-UA" sz="2000" b="0" i="0" dirty="0" smtClean="0">
                          <a:effectLst/>
                        </a:rPr>
                        <a:t>Добір </a:t>
                      </a:r>
                      <a:r>
                        <a:rPr lang="uk-UA" sz="2000" b="0" i="0" dirty="0">
                          <a:effectLst/>
                        </a:rPr>
                        <a:t>та підготовка фанери для виготовлення виробу. </a:t>
                      </a:r>
                      <a:endParaRPr lang="uk-UA" sz="20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</a:tr>
              <a:tr h="494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5-6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Ручний лобзик. </a:t>
                      </a:r>
                      <a:r>
                        <a:rPr lang="uk-UA" sz="2000" dirty="0" smtClean="0">
                          <a:effectLst/>
                        </a:rPr>
                        <a:t>Пристосування </a:t>
                      </a:r>
                      <a:r>
                        <a:rPr lang="uk-UA" sz="2000" dirty="0">
                          <a:effectLst/>
                        </a:rPr>
                        <a:t>для випилювання.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Підготовка лобзика до роботи. </a:t>
                      </a:r>
                      <a:r>
                        <a:rPr lang="uk-UA" sz="2000" dirty="0" smtClean="0">
                          <a:effectLst/>
                        </a:rPr>
                        <a:t> Прийоми </a:t>
                      </a:r>
                      <a:r>
                        <a:rPr lang="uk-UA" sz="2000" dirty="0">
                          <a:effectLst/>
                        </a:rPr>
                        <a:t>роботи лобзиком. </a:t>
                      </a:r>
                    </a:p>
                  </a:txBody>
                  <a:tcPr marL="52199" marR="52199" marT="0" marB="0"/>
                </a:tc>
              </a:tr>
              <a:tr h="239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7-8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0" i="0" dirty="0" smtClean="0">
                          <a:effectLst/>
                        </a:rPr>
                        <a:t>Розмічання </a:t>
                      </a:r>
                      <a:r>
                        <a:rPr lang="uk-UA" sz="2000" b="0" i="0" dirty="0">
                          <a:effectLst/>
                        </a:rPr>
                        <a:t>та випилювання </a:t>
                      </a:r>
                      <a:r>
                        <a:rPr lang="uk-UA" sz="2000" b="0" i="0" dirty="0" smtClean="0">
                          <a:effectLst/>
                        </a:rPr>
                        <a:t>виробу з фанери.</a:t>
                      </a:r>
                      <a:endParaRPr lang="uk-UA" sz="20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</a:tr>
              <a:tr h="239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9-10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0" i="0" dirty="0" smtClean="0">
                          <a:effectLst/>
                        </a:rPr>
                        <a:t>Випилювання виробу з фанери.</a:t>
                      </a:r>
                      <a:endParaRPr lang="uk-UA" sz="20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</a:tr>
              <a:tr h="873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11-12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Технологія шліфування та обпилювання крайок виробу з фанери. Технологія </a:t>
                      </a:r>
                      <a:r>
                        <a:rPr lang="uk-UA" sz="2000" dirty="0" smtClean="0">
                          <a:effectLst/>
                        </a:rPr>
                        <a:t>оздоблення виробу з фанери.</a:t>
                      </a:r>
                      <a:endParaRPr lang="uk-UA" sz="2000" dirty="0">
                        <a:effectLst/>
                      </a:endParaRPr>
                    </a:p>
                  </a:txBody>
                  <a:tcPr marL="52199" marR="5219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2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78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/>
              <a:t>Календарне планування на семестр</a:t>
            </a:r>
            <a:endParaRPr lang="uk-UA" sz="4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248684"/>
            <a:ext cx="9144000" cy="285092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Календарне планування на семестр для класу може мати декілька сторінок з табличками, що відповідає кількості проектів.</a:t>
            </a:r>
          </a:p>
          <a:p>
            <a:r>
              <a:rPr lang="uk-UA" dirty="0" smtClean="0"/>
              <a:t>Показана </a:t>
            </a:r>
            <a:r>
              <a:rPr lang="uk-UA" dirty="0"/>
              <a:t>орієнтовна форма календарно-тематичного </a:t>
            </a:r>
            <a:r>
              <a:rPr lang="uk-UA" dirty="0" smtClean="0"/>
              <a:t>планування.</a:t>
            </a:r>
          </a:p>
          <a:p>
            <a:r>
              <a:rPr lang="uk-UA" dirty="0" smtClean="0"/>
              <a:t>До вказаної форми для зручності учитель може додавати інші колонки: «Домашнє завдання», «Примітка» тощо.</a:t>
            </a:r>
            <a:endParaRPr lang="uk-UA" dirty="0"/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8468"/>
            <a:ext cx="4047445" cy="26495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52" y="4441371"/>
            <a:ext cx="4903043" cy="2307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01" y="4109677"/>
            <a:ext cx="4769984" cy="26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8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55014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Вступ</a:t>
            </a:r>
            <a:endParaRPr lang="uk-UA" sz="4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845820"/>
            <a:ext cx="9144000" cy="6012180"/>
          </a:xfrm>
        </p:spPr>
        <p:txBody>
          <a:bodyPr>
            <a:normAutofit/>
          </a:bodyPr>
          <a:lstStyle/>
          <a:p>
            <a:r>
              <a:rPr lang="uk-UA" sz="3200" b="1" dirty="0"/>
              <a:t>Програма затверджена Наказом Міністерства освіти і науки України від 07.06.2017 № </a:t>
            </a:r>
            <a:r>
              <a:rPr lang="uk-UA" sz="3200" b="1" dirty="0" smtClean="0"/>
              <a:t>804</a:t>
            </a:r>
          </a:p>
          <a:p>
            <a:endParaRPr lang="uk-UA" sz="3200" b="1" dirty="0" smtClean="0"/>
          </a:p>
          <a:p>
            <a:r>
              <a:rPr lang="uk-UA" sz="3200" b="1" dirty="0" smtClean="0"/>
              <a:t>Програма не забезпечує кількість годин та поділ класів (за це відповідає </a:t>
            </a:r>
            <a:r>
              <a:rPr lang="uk-UA" sz="3200" b="1" dirty="0" err="1" smtClean="0"/>
              <a:t>держстандарт</a:t>
            </a:r>
            <a:r>
              <a:rPr lang="uk-UA" sz="3200" b="1" dirty="0" smtClean="0"/>
              <a:t> освіти та інші нормативні акти, на яких і базується навчальна програма)</a:t>
            </a:r>
          </a:p>
          <a:p>
            <a:endParaRPr lang="uk-UA" sz="3200" b="1" dirty="0" smtClean="0"/>
          </a:p>
          <a:p>
            <a:r>
              <a:rPr lang="uk-UA" sz="3200" b="1" dirty="0" smtClean="0"/>
              <a:t>Програма побудована на принципі </a:t>
            </a:r>
            <a:r>
              <a:rPr lang="uk-UA" sz="3200" b="1" dirty="0" err="1" smtClean="0"/>
              <a:t>дитиноцентризму</a:t>
            </a:r>
            <a:r>
              <a:rPr lang="uk-UA" sz="3200" b="1" dirty="0" smtClean="0"/>
              <a:t> та </a:t>
            </a:r>
            <a:r>
              <a:rPr lang="uk-UA" sz="3200" b="1" dirty="0" err="1" smtClean="0"/>
              <a:t>компетентнісному</a:t>
            </a:r>
            <a:r>
              <a:rPr lang="uk-UA" sz="3200" b="1" dirty="0" smtClean="0"/>
              <a:t> підході</a:t>
            </a:r>
            <a:endParaRPr lang="uk-UA" sz="3200" b="1" dirty="0"/>
          </a:p>
          <a:p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3525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75607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Алгоритм </a:t>
            </a:r>
            <a:r>
              <a:rPr lang="uk-UA" b="1" dirty="0" smtClean="0"/>
              <a:t>роботи учителя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775607"/>
            <a:ext cx="9144000" cy="6082393"/>
          </a:xfrm>
        </p:spPr>
        <p:txBody>
          <a:bodyPr>
            <a:noAutofit/>
          </a:bodyPr>
          <a:lstStyle/>
          <a:p>
            <a:r>
              <a:rPr lang="uk-UA" b="1" i="1" dirty="0" smtClean="0"/>
              <a:t>Крок 1.</a:t>
            </a:r>
            <a:r>
              <a:rPr lang="uk-UA" b="1" dirty="0" smtClean="0"/>
              <a:t> </a:t>
            </a:r>
            <a:r>
              <a:rPr lang="uk-UA" b="1" dirty="0"/>
              <a:t>Обрати види </a:t>
            </a:r>
            <a:r>
              <a:rPr lang="ru-RU" b="1" dirty="0" err="1"/>
              <a:t>об'єктів</a:t>
            </a:r>
            <a:r>
              <a:rPr lang="ru-RU" b="1" dirty="0"/>
              <a:t> проектно-</a:t>
            </a:r>
            <a:r>
              <a:rPr lang="ru-RU" b="1" dirty="0" err="1"/>
              <a:t>технологічної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 smtClean="0"/>
              <a:t>учнів</a:t>
            </a:r>
            <a:r>
              <a:rPr lang="ru-RU" b="1" dirty="0" smtClean="0"/>
              <a:t> (</a:t>
            </a:r>
            <a:r>
              <a:rPr lang="ru-RU" b="1" dirty="0" err="1" smtClean="0"/>
              <a:t>проекти</a:t>
            </a:r>
            <a:r>
              <a:rPr lang="ru-RU" b="1" dirty="0" smtClean="0"/>
              <a:t>) та </a:t>
            </a:r>
            <a:r>
              <a:rPr lang="ru-RU" b="1" dirty="0" err="1" smtClean="0"/>
              <a:t>визначити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кількість</a:t>
            </a:r>
            <a:r>
              <a:rPr lang="uk-UA" b="1" dirty="0" smtClean="0"/>
              <a:t>.</a:t>
            </a:r>
            <a:endParaRPr lang="uk-UA" b="1" dirty="0"/>
          </a:p>
          <a:p>
            <a:r>
              <a:rPr lang="uk-UA" b="1" i="1" dirty="0"/>
              <a:t>Крок </a:t>
            </a:r>
            <a:r>
              <a:rPr lang="uk-UA" b="1" i="1" dirty="0" smtClean="0"/>
              <a:t>2.</a:t>
            </a:r>
            <a:r>
              <a:rPr lang="uk-UA" b="1" dirty="0" smtClean="0"/>
              <a:t> </a:t>
            </a:r>
            <a:r>
              <a:rPr lang="uk-UA" b="1" dirty="0"/>
              <a:t>Обрати основні технології </a:t>
            </a:r>
            <a:r>
              <a:rPr lang="uk-UA" b="1" dirty="0" smtClean="0"/>
              <a:t>та додаткові технології за потреби для </a:t>
            </a:r>
            <a:r>
              <a:rPr lang="uk-UA" b="1" dirty="0"/>
              <a:t>проектування та виготовлення </a:t>
            </a:r>
            <a:r>
              <a:rPr lang="uk-UA" b="1" dirty="0" smtClean="0"/>
              <a:t>кожного обраного виробу</a:t>
            </a:r>
            <a:r>
              <a:rPr lang="uk-UA" b="1" dirty="0"/>
              <a:t>.</a:t>
            </a:r>
          </a:p>
          <a:p>
            <a:r>
              <a:rPr lang="uk-UA" b="1" i="1" dirty="0"/>
              <a:t>Крок </a:t>
            </a:r>
            <a:r>
              <a:rPr lang="uk-UA" b="1" i="1" dirty="0" smtClean="0"/>
              <a:t>3. </a:t>
            </a:r>
            <a:r>
              <a:rPr lang="uk-UA" b="1" dirty="0"/>
              <a:t>Визначити орієнтовну кількість годин на кожен проект.</a:t>
            </a:r>
          </a:p>
          <a:p>
            <a:r>
              <a:rPr lang="uk-UA" b="1" i="1" dirty="0" smtClean="0"/>
              <a:t>Крок 4.</a:t>
            </a:r>
            <a:r>
              <a:rPr lang="uk-UA" b="1" dirty="0" smtClean="0"/>
              <a:t> Розписати </a:t>
            </a:r>
            <a:r>
              <a:rPr lang="uk-UA" b="1" dirty="0"/>
              <a:t>о</a:t>
            </a:r>
            <a:r>
              <a:rPr lang="ru-RU" b="1" dirty="0" err="1"/>
              <a:t>чікувані</a:t>
            </a:r>
            <a:r>
              <a:rPr lang="ru-RU" b="1" dirty="0"/>
              <a:t> </a:t>
            </a:r>
            <a:r>
              <a:rPr lang="ru-RU" b="1" dirty="0" err="1"/>
              <a:t>результати</a:t>
            </a:r>
            <a:r>
              <a:rPr lang="ru-RU" b="1" dirty="0"/>
              <a:t> </a:t>
            </a:r>
            <a:r>
              <a:rPr lang="ru-RU" b="1" dirty="0" err="1"/>
              <a:t>навчально-пізнавальної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учнів</a:t>
            </a:r>
            <a:r>
              <a:rPr lang="uk-UA" b="1" dirty="0"/>
              <a:t>.</a:t>
            </a:r>
          </a:p>
          <a:p>
            <a:r>
              <a:rPr lang="uk-UA" b="1" i="1" dirty="0" smtClean="0"/>
              <a:t>Крок 5.</a:t>
            </a:r>
            <a:r>
              <a:rPr lang="uk-UA" b="1" dirty="0" smtClean="0"/>
              <a:t> Сформулювати </a:t>
            </a:r>
            <a:r>
              <a:rPr lang="uk-UA" b="1" dirty="0"/>
              <a:t>теми та зміст уроків з проектування та виготовлення кожного </a:t>
            </a:r>
            <a:r>
              <a:rPr lang="ru-RU" b="1" dirty="0" err="1"/>
              <a:t>об'єкт</a:t>
            </a:r>
            <a:r>
              <a:rPr lang="uk-UA" b="1" dirty="0"/>
              <a:t>у</a:t>
            </a:r>
            <a:r>
              <a:rPr lang="ru-RU" b="1" dirty="0"/>
              <a:t> проектно-</a:t>
            </a:r>
            <a:r>
              <a:rPr lang="ru-RU" b="1" dirty="0" err="1"/>
              <a:t>технологічної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учнів</a:t>
            </a:r>
            <a:r>
              <a:rPr lang="uk-UA" b="1" dirty="0"/>
              <a:t>.</a:t>
            </a:r>
          </a:p>
          <a:p>
            <a:r>
              <a:rPr lang="uk-UA" b="1" i="1" dirty="0"/>
              <a:t>Крок </a:t>
            </a:r>
            <a:r>
              <a:rPr lang="uk-UA" b="1" i="1" dirty="0" smtClean="0"/>
              <a:t>6.</a:t>
            </a:r>
            <a:r>
              <a:rPr lang="uk-UA" b="1" dirty="0" smtClean="0"/>
              <a:t> </a:t>
            </a:r>
            <a:r>
              <a:rPr lang="uk-UA" b="1" dirty="0"/>
              <a:t>Спланувати теми та зміст уроків з т</a:t>
            </a:r>
            <a:r>
              <a:rPr lang="ru-RU" b="1" dirty="0" err="1"/>
              <a:t>ехнологі</a:t>
            </a:r>
            <a:r>
              <a:rPr lang="uk-UA" b="1" dirty="0"/>
              <a:t>ї</a:t>
            </a:r>
            <a:r>
              <a:rPr lang="ru-RU" b="1" dirty="0"/>
              <a:t> </a:t>
            </a:r>
            <a:r>
              <a:rPr lang="ru-RU" b="1" dirty="0" err="1"/>
              <a:t>побутової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та </a:t>
            </a:r>
            <a:r>
              <a:rPr lang="ru-RU" b="1" dirty="0" err="1"/>
              <a:t>самообслуговування</a:t>
            </a:r>
            <a:r>
              <a:rPr lang="uk-UA" b="1" dirty="0"/>
              <a:t>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0137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700935"/>
              </p:ext>
            </p:extLst>
          </p:nvPr>
        </p:nvGraphicFramePr>
        <p:xfrm>
          <a:off x="10886" y="2564649"/>
          <a:ext cx="9133114" cy="423241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87624"/>
                <a:gridCol w="1287624"/>
                <a:gridCol w="1287624"/>
                <a:gridCol w="1287624"/>
                <a:gridCol w="1287624"/>
                <a:gridCol w="1287624"/>
                <a:gridCol w="1407370"/>
              </a:tblGrid>
              <a:tr h="88174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Проект 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Проект</a:t>
                      </a:r>
                      <a:r>
                        <a:rPr lang="uk-UA" baseline="0" dirty="0" smtClean="0"/>
                        <a:t> 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Проект</a:t>
                      </a:r>
                      <a:r>
                        <a:rPr lang="uk-UA" baseline="0" dirty="0" smtClean="0"/>
                        <a:t> 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Проект</a:t>
                      </a:r>
                      <a:r>
                        <a:rPr lang="uk-UA" baseline="0" dirty="0" smtClean="0"/>
                        <a:t> 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Проект 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Проект</a:t>
                      </a:r>
                      <a:r>
                        <a:rPr lang="uk-UA" baseline="0" dirty="0" smtClean="0"/>
                        <a:t> 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Міні-проект</a:t>
                      </a:r>
                      <a:endParaRPr lang="uk-UA" dirty="0"/>
                    </a:p>
                  </a:txBody>
                  <a:tcPr/>
                </a:tc>
              </a:tr>
              <a:tr h="119593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Основна</a:t>
                      </a:r>
                      <a:r>
                        <a:rPr lang="uk-UA" b="1" baseline="0" dirty="0" smtClean="0"/>
                        <a:t> технологія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Основна</a:t>
                      </a:r>
                      <a:r>
                        <a:rPr lang="uk-UA" b="1" baseline="0" dirty="0" smtClean="0"/>
                        <a:t> технологія</a:t>
                      </a:r>
                    </a:p>
                    <a:p>
                      <a:pPr algn="ctr"/>
                      <a:r>
                        <a:rPr lang="uk-UA" b="1" baseline="0" dirty="0" smtClean="0"/>
                        <a:t>Додаткова технологія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smtClean="0"/>
                        <a:t>Основна</a:t>
                      </a:r>
                      <a:r>
                        <a:rPr lang="uk-UA" b="1" baseline="0" smtClean="0"/>
                        <a:t> технологія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Основна</a:t>
                      </a:r>
                      <a:r>
                        <a:rPr lang="uk-UA" b="1" baseline="0" dirty="0" smtClean="0"/>
                        <a:t> технологія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baseline="0" dirty="0" smtClean="0"/>
                        <a:t>Додаткова технологія</a:t>
                      </a:r>
                      <a:endParaRPr lang="uk-UA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smtClean="0"/>
                        <a:t>Основна</a:t>
                      </a:r>
                      <a:r>
                        <a:rPr lang="uk-UA" b="1" baseline="0" smtClean="0"/>
                        <a:t> технологія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Основна</a:t>
                      </a:r>
                      <a:r>
                        <a:rPr lang="uk-UA" b="1" baseline="0" dirty="0" smtClean="0"/>
                        <a:t> технологія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baseline="0" dirty="0" smtClean="0"/>
                        <a:t>Додаткова технологія</a:t>
                      </a:r>
                      <a:endParaRPr lang="uk-UA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b="1" dirty="0"/>
                    </a:p>
                  </a:txBody>
                  <a:tcPr/>
                </a:tc>
              </a:tr>
              <a:tr h="1621399">
                <a:tc>
                  <a:txBody>
                    <a:bodyPr/>
                    <a:lstStyle/>
                    <a:p>
                      <a:pPr marL="0" algn="ctr"/>
                      <a:r>
                        <a:rPr lang="uk-UA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Очікувані результати навчально-пізнавальної діяльності учнів</a:t>
                      </a:r>
                      <a:endParaRPr lang="uk-UA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Очікувані результати навчально-пізнавальної діяльності учнів</a:t>
                      </a:r>
                      <a:endParaRPr lang="uk-UA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Очікувані результати навчально-пізнавальної діяльності учнів</a:t>
                      </a:r>
                      <a:endParaRPr lang="uk-UA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Очікувані результати навчально-пізнавальної діяльності учнів</a:t>
                      </a:r>
                      <a:endParaRPr lang="uk-UA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Очікувані результати навчально-пізнавальної діяльності учнів</a:t>
                      </a:r>
                      <a:endParaRPr lang="uk-UA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Очікувані результати навчально-пізнавальної діяльності учнів</a:t>
                      </a:r>
                      <a:endParaRPr lang="uk-UA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Очікувані результати навчально-пізнавальної діяльності учнів</a:t>
                      </a:r>
                      <a:endParaRPr lang="uk-UA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335">
                <a:tc>
                  <a:txBody>
                    <a:bodyPr/>
                    <a:lstStyle/>
                    <a:p>
                      <a:pPr marL="0" algn="ctr"/>
                      <a:r>
                        <a:rPr lang="uk-UA" sz="2000" b="1" dirty="0" smtClean="0"/>
                        <a:t>12 год</a:t>
                      </a:r>
                      <a:endParaRPr lang="uk-UA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2000" b="1" dirty="0" smtClean="0"/>
                        <a:t>10 год</a:t>
                      </a:r>
                      <a:endParaRPr lang="uk-UA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2000" b="1" dirty="0" smtClean="0"/>
                        <a:t>8 год</a:t>
                      </a:r>
                      <a:endParaRPr lang="uk-UA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2000" b="1" dirty="0" smtClean="0"/>
                        <a:t>12 год</a:t>
                      </a:r>
                      <a:endParaRPr lang="uk-UA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2000" b="1" dirty="0" smtClean="0"/>
                        <a:t>10 год</a:t>
                      </a:r>
                      <a:endParaRPr lang="uk-UA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2000" b="1" dirty="0" smtClean="0"/>
                        <a:t>12 год</a:t>
                      </a:r>
                      <a:endParaRPr lang="uk-UA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2000" b="1" dirty="0" smtClean="0"/>
                        <a:t>4 год</a:t>
                      </a:r>
                      <a:endParaRPr lang="uk-UA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38199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Матриця</a:t>
            </a:r>
            <a:endParaRPr lang="uk-UA" sz="4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746760"/>
            <a:ext cx="9144000" cy="15784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200" b="1" dirty="0" smtClean="0"/>
              <a:t>Для зручності планування необхідно скласти матрицю або інший робочий документ. Для її компонування виконуються перші чотири кроки алгоритму.</a:t>
            </a:r>
            <a:endParaRPr lang="uk-UA" sz="3200" b="1" dirty="0"/>
          </a:p>
        </p:txBody>
      </p:sp>
      <p:sp>
        <p:nvSpPr>
          <p:cNvPr id="5" name="Прямокутник 4"/>
          <p:cNvSpPr/>
          <p:nvPr/>
        </p:nvSpPr>
        <p:spPr>
          <a:xfrm>
            <a:off x="0" y="2597332"/>
            <a:ext cx="9144000" cy="84920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0" y="3446535"/>
            <a:ext cx="9144000" cy="117021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0" y="4616752"/>
            <a:ext cx="9144000" cy="157842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0" y="6195181"/>
            <a:ext cx="9144000" cy="55517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7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660" y="1"/>
            <a:ext cx="7886700" cy="9144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Матриця</a:t>
            </a:r>
            <a:endParaRPr lang="uk-UA" sz="4800" b="1" dirty="0"/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19386"/>
              </p:ext>
            </p:extLst>
          </p:nvPr>
        </p:nvGraphicFramePr>
        <p:xfrm>
          <a:off x="114300" y="788670"/>
          <a:ext cx="9029700" cy="5340422"/>
        </p:xfrm>
        <a:graphic>
          <a:graphicData uri="http://schemas.openxmlformats.org/drawingml/2006/table">
            <a:tbl>
              <a:tblPr firstRow="1" firstCol="1" bandRow="1" bandCol="1">
                <a:tableStyleId>{8A107856-5554-42FB-B03E-39F5DBC370BA}</a:tableStyleId>
              </a:tblPr>
              <a:tblGrid>
                <a:gridCol w="1234440"/>
                <a:gridCol w="1497330"/>
                <a:gridCol w="1600200"/>
                <a:gridCol w="4697730"/>
              </a:tblGrid>
              <a:tr h="442051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І семестр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456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Проект 1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Кільк. год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Технології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Очікування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6456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Проект 2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Кільк. год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Технології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Очікування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6456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Проект 3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Кільк. год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Технології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Очікування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42051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</a:rPr>
                        <a:t>ІІ</a:t>
                      </a:r>
                      <a:r>
                        <a:rPr lang="uk-UA" sz="2000" dirty="0">
                          <a:effectLst/>
                        </a:rPr>
                        <a:t> семестр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456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Проект 4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Кільк. год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Технології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Очікування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6456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Проект 5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Кільк. год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Технології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Очікування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6456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Проект 6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Кільк. год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Технології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Очікування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52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ТПДіС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Кільк. год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Технології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Очікування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8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" y="1"/>
            <a:ext cx="7886700" cy="800100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/>
              <a:t>Спільні очікування</a:t>
            </a:r>
            <a:endParaRPr lang="uk-UA" sz="6000" b="1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962900"/>
              </p:ext>
            </p:extLst>
          </p:nvPr>
        </p:nvGraphicFramePr>
        <p:xfrm>
          <a:off x="2" y="1257299"/>
          <a:ext cx="9143998" cy="427482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66224"/>
                <a:gridCol w="1366297"/>
                <a:gridCol w="1225155"/>
                <a:gridCol w="1368006"/>
                <a:gridCol w="1226010"/>
                <a:gridCol w="1368861"/>
                <a:gridCol w="1223445"/>
              </a:tblGrid>
              <a:tr h="788670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</a:rPr>
                        <a:t>І семестр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effectLst/>
                          <a:latin typeface="+mn-lt"/>
                        </a:rPr>
                        <a:t>ІІ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 семестр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+mn-lt"/>
                        </a:rPr>
                        <a:t>ТПДіС*</a:t>
                      </a:r>
                      <a:endParaRPr lang="uk-UA" sz="1800" b="1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886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+mn-lt"/>
                        </a:rPr>
                        <a:t>Проект 1</a:t>
                      </a:r>
                      <a:endParaRPr lang="uk-UA" sz="1800" b="1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+mn-lt"/>
                        </a:rPr>
                        <a:t>Проект 2</a:t>
                      </a:r>
                      <a:endParaRPr lang="uk-UA" sz="1800" b="1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+mn-lt"/>
                        </a:rPr>
                        <a:t>Проект 3</a:t>
                      </a:r>
                      <a:endParaRPr lang="uk-UA" sz="1800" b="1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+mn-lt"/>
                        </a:rPr>
                        <a:t>Проект 4</a:t>
                      </a:r>
                      <a:endParaRPr lang="uk-UA" sz="1800" b="1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</a:rPr>
                        <a:t>Проект 5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</a:rPr>
                        <a:t>Проект 6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+mn-lt"/>
                        </a:rPr>
                        <a:t> </a:t>
                      </a:r>
                      <a:endParaRPr lang="uk-UA" sz="1800" b="1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886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</a:rPr>
                        <a:t>Кільк. год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</a:rPr>
                        <a:t>Кільк. год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</a:rPr>
                        <a:t>Кільк. год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</a:rPr>
                        <a:t>Кільк. год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</a:rPr>
                        <a:t>Кільк. год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+mn-lt"/>
                        </a:rPr>
                        <a:t>Кільк. </a:t>
                      </a:r>
                      <a:r>
                        <a:rPr lang="uk-UA" sz="1800" b="1" dirty="0">
                          <a:effectLst/>
                          <a:latin typeface="+mn-lt"/>
                        </a:rPr>
                        <a:t>год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</a:rPr>
                        <a:t>Кільк. год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600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</a:rPr>
                        <a:t>Технології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</a:rPr>
                        <a:t>Технології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</a:rPr>
                        <a:t>Технології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</a:rPr>
                        <a:t>Технології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</a:rPr>
                        <a:t>Технології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</a:rPr>
                        <a:t>Технології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</a:rPr>
                        <a:t>Технології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60071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Спільні очікування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886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+mn-lt"/>
                        </a:rPr>
                        <a:t>Очікування</a:t>
                      </a:r>
                      <a:endParaRPr lang="uk-UA" sz="1800" b="1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+mn-lt"/>
                        </a:rPr>
                        <a:t>Очікування</a:t>
                      </a:r>
                      <a:endParaRPr lang="uk-UA" sz="16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+mn-lt"/>
                        </a:rPr>
                        <a:t>Очікування</a:t>
                      </a:r>
                      <a:endParaRPr lang="uk-UA" sz="16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+mn-lt"/>
                        </a:rPr>
                        <a:t>Очікування</a:t>
                      </a:r>
                      <a:endParaRPr lang="uk-UA" sz="16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+mn-lt"/>
                        </a:rPr>
                        <a:t>Очікування</a:t>
                      </a:r>
                      <a:endParaRPr lang="uk-UA" sz="16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+mn-lt"/>
                        </a:rPr>
                        <a:t>Очікування</a:t>
                      </a:r>
                      <a:endParaRPr lang="uk-UA" sz="16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+mn-lt"/>
                        </a:rPr>
                        <a:t>Очікування</a:t>
                      </a:r>
                      <a:endParaRPr lang="uk-UA" sz="16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2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6" y="1897499"/>
            <a:ext cx="7513865" cy="49605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59971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Вибір проектів</a:t>
            </a:r>
            <a:endParaRPr lang="uk-UA" sz="4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726168"/>
            <a:ext cx="9144000" cy="1374775"/>
          </a:xfrm>
        </p:spPr>
        <p:txBody>
          <a:bodyPr/>
          <a:lstStyle/>
          <a:p>
            <a:r>
              <a:rPr lang="uk-UA" dirty="0" smtClean="0"/>
              <a:t>Вибір проекту здійснюється за другою колонкою таблиці програми «</a:t>
            </a:r>
            <a:r>
              <a:rPr lang="uk-UA" b="1" dirty="0"/>
              <a:t>Орієнтовний перелік об'єктів проектно-технологічної діяльності учнів</a:t>
            </a:r>
            <a:r>
              <a:rPr lang="uk-UA" dirty="0" smtClean="0"/>
              <a:t>»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4495798" y="2666999"/>
            <a:ext cx="1926771" cy="772886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4457697" y="3799115"/>
            <a:ext cx="2002972" cy="3058886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667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343" y="10886"/>
            <a:ext cx="7217229" cy="88174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 smtClean="0"/>
              <a:t>Вибір </a:t>
            </a:r>
            <a:r>
              <a:rPr lang="uk-UA" sz="5300" b="1" dirty="0" smtClean="0"/>
              <a:t>проектів</a:t>
            </a:r>
            <a:r>
              <a:rPr lang="uk-UA" sz="4800" b="1" dirty="0" smtClean="0"/>
              <a:t> для 5-го класу</a:t>
            </a:r>
            <a:endParaRPr lang="uk-UA" sz="4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1" y="892629"/>
            <a:ext cx="2500313" cy="47744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29" y="892629"/>
            <a:ext cx="2476500" cy="56435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14" y="892629"/>
            <a:ext cx="2405199" cy="5965371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3292929" y="4861490"/>
            <a:ext cx="2073728" cy="548709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>
            <a:off x="201386" y="892629"/>
            <a:ext cx="2002971" cy="1132114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3292929" y="2024743"/>
            <a:ext cx="1989092" cy="604157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/>
          <p:cNvSpPr/>
          <p:nvPr/>
        </p:nvSpPr>
        <p:spPr>
          <a:xfrm>
            <a:off x="201386" y="4861491"/>
            <a:ext cx="2002971" cy="249352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/>
          <p:cNvSpPr/>
          <p:nvPr/>
        </p:nvSpPr>
        <p:spPr>
          <a:xfrm>
            <a:off x="6613614" y="1159329"/>
            <a:ext cx="2405199" cy="865413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 14"/>
          <p:cNvSpPr/>
          <p:nvPr/>
        </p:nvSpPr>
        <p:spPr>
          <a:xfrm>
            <a:off x="6613614" y="3461655"/>
            <a:ext cx="1991543" cy="800101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576315" y="1364603"/>
            <a:ext cx="2588832" cy="9547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1</a:t>
            </a:r>
          </a:p>
          <a:p>
            <a:pPr algn="ctr"/>
            <a:r>
              <a:rPr lang="uk-UA" sz="2400" dirty="0" smtClean="0"/>
              <a:t>Статична іграшка</a:t>
            </a:r>
            <a:endParaRPr lang="uk-UA" sz="2400" dirty="0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483260" y="3036443"/>
            <a:ext cx="2608470" cy="19497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2</a:t>
            </a:r>
          </a:p>
          <a:p>
            <a:pPr algn="ctr"/>
            <a:r>
              <a:rPr lang="uk-UA" sz="2400" dirty="0"/>
              <a:t>Підставка під гарячий посуд з термостійкими з’єднаннями</a:t>
            </a:r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3410171" y="1374777"/>
            <a:ext cx="2570505" cy="11339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3</a:t>
            </a:r>
          </a:p>
          <a:p>
            <a:pPr algn="ctr"/>
            <a:r>
              <a:rPr lang="uk-UA" sz="2400" dirty="0" smtClean="0"/>
              <a:t>Ялинкова прикраса</a:t>
            </a:r>
            <a:endParaRPr lang="uk-UA" sz="2400" dirty="0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3387389" y="2817811"/>
            <a:ext cx="2593288" cy="11065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4</a:t>
            </a:r>
          </a:p>
          <a:p>
            <a:pPr algn="ctr"/>
            <a:r>
              <a:rPr lang="uk-UA" sz="2400" dirty="0" smtClean="0"/>
              <a:t>Серветниця</a:t>
            </a:r>
            <a:endParaRPr lang="uk-UA" sz="2400" dirty="0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6249490" y="1361009"/>
            <a:ext cx="2542818" cy="12052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5</a:t>
            </a:r>
          </a:p>
          <a:p>
            <a:pPr algn="ctr"/>
            <a:r>
              <a:rPr lang="uk-UA" sz="2400" dirty="0" smtClean="0"/>
              <a:t>Кухонне приладдя</a:t>
            </a:r>
            <a:endParaRPr lang="uk-UA" sz="2400" dirty="0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6297145" y="2679809"/>
            <a:ext cx="2447507" cy="15636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6</a:t>
            </a:r>
          </a:p>
          <a:p>
            <a:pPr algn="ctr"/>
            <a:r>
              <a:rPr lang="uk-UA" sz="2400" dirty="0" smtClean="0"/>
              <a:t>Макет транспортного засобу</a:t>
            </a:r>
            <a:endParaRPr lang="uk-UA" sz="2400" dirty="0"/>
          </a:p>
        </p:txBody>
      </p:sp>
      <p:sp>
        <p:nvSpPr>
          <p:cNvPr id="23" name="Округлений прямокутник 22"/>
          <p:cNvSpPr/>
          <p:nvPr/>
        </p:nvSpPr>
        <p:spPr>
          <a:xfrm>
            <a:off x="1252025" y="5540536"/>
            <a:ext cx="6865033" cy="9538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з технології побутової діяльності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4800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22783" y="2136830"/>
            <a:ext cx="83380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Технології обирають за третьою колонкою таблиці навчальної програми. Повторювати технологію можна лише два рази. Оскільки ми обрали </a:t>
            </a:r>
            <a:r>
              <a:rPr lang="uk-UA" sz="2800" b="1" dirty="0" smtClean="0">
                <a:solidFill>
                  <a:srgbClr val="FF0000"/>
                </a:solidFill>
              </a:rPr>
              <a:t>6</a:t>
            </a:r>
            <a:r>
              <a:rPr lang="uk-UA" sz="2800" b="1" dirty="0" smtClean="0"/>
              <a:t> проектів, то мінімальна кількість технологій </a:t>
            </a:r>
            <a:r>
              <a:rPr lang="uk-UA" sz="2800" b="1" dirty="0" smtClean="0">
                <a:solidFill>
                  <a:srgbClr val="FF0000"/>
                </a:solidFill>
              </a:rPr>
              <a:t>3</a:t>
            </a:r>
            <a:r>
              <a:rPr lang="uk-UA" sz="2800" b="1" dirty="0" smtClean="0"/>
              <a:t>.</a:t>
            </a:r>
            <a:endParaRPr lang="uk-UA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921" y="762001"/>
            <a:ext cx="6572850" cy="61084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62000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/>
              <a:t>Вибір технологій</a:t>
            </a:r>
            <a:endParaRPr lang="uk-UA" sz="4800" b="1" dirty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-16931" y="972035"/>
            <a:ext cx="2588832" cy="9547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1</a:t>
            </a:r>
          </a:p>
          <a:p>
            <a:pPr algn="ctr"/>
            <a:r>
              <a:rPr lang="uk-UA" sz="2400" dirty="0" smtClean="0"/>
              <a:t>Статична іграшка</a:t>
            </a:r>
            <a:endParaRPr lang="uk-UA" sz="2400" dirty="0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3367228" y="938120"/>
            <a:ext cx="2570505" cy="11339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3</a:t>
            </a:r>
          </a:p>
          <a:p>
            <a:pPr algn="ctr"/>
            <a:r>
              <a:rPr lang="uk-UA" sz="2400" dirty="0" smtClean="0"/>
              <a:t>Ялинкова прикраса</a:t>
            </a:r>
            <a:endParaRPr lang="uk-UA" sz="2400" dirty="0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3369779" y="2234715"/>
            <a:ext cx="2593288" cy="11065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4</a:t>
            </a:r>
          </a:p>
          <a:p>
            <a:pPr algn="ctr"/>
            <a:r>
              <a:rPr lang="uk-UA" sz="2400" dirty="0" smtClean="0"/>
              <a:t>Серветниця</a:t>
            </a:r>
            <a:endParaRPr lang="uk-UA" sz="2400" dirty="0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6617885" y="944324"/>
            <a:ext cx="2542818" cy="12052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5</a:t>
            </a:r>
          </a:p>
          <a:p>
            <a:pPr algn="ctr"/>
            <a:r>
              <a:rPr lang="uk-UA" sz="2400" dirty="0" smtClean="0"/>
              <a:t>Кухонне приладдя</a:t>
            </a:r>
            <a:endParaRPr lang="uk-UA" sz="2400" dirty="0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6696493" y="2228593"/>
            <a:ext cx="2447507" cy="15636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6</a:t>
            </a:r>
          </a:p>
          <a:p>
            <a:pPr algn="ctr"/>
            <a:r>
              <a:rPr lang="uk-UA" sz="2400" dirty="0" smtClean="0"/>
              <a:t>Макет транспортного засобу</a:t>
            </a:r>
            <a:endParaRPr lang="uk-UA" sz="2400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1635266" y="3481552"/>
            <a:ext cx="1225424" cy="1289437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/>
          <p:cNvSpPr/>
          <p:nvPr/>
        </p:nvSpPr>
        <p:spPr>
          <a:xfrm>
            <a:off x="1639815" y="4767931"/>
            <a:ext cx="1220876" cy="631383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 14"/>
          <p:cNvSpPr/>
          <p:nvPr/>
        </p:nvSpPr>
        <p:spPr>
          <a:xfrm>
            <a:off x="4572000" y="4546095"/>
            <a:ext cx="1317171" cy="668162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-1" y="2070989"/>
            <a:ext cx="2608470" cy="19497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2</a:t>
            </a:r>
          </a:p>
          <a:p>
            <a:pPr algn="ctr"/>
            <a:r>
              <a:rPr lang="uk-UA" sz="2400" dirty="0"/>
              <a:t>Підставка під гарячий посуд з термостійкими з’єднаннями</a:t>
            </a:r>
          </a:p>
        </p:txBody>
      </p:sp>
      <p:sp>
        <p:nvSpPr>
          <p:cNvPr id="17" name="Прямокутник із двома вирізаними протилежними кутами 16"/>
          <p:cNvSpPr/>
          <p:nvPr/>
        </p:nvSpPr>
        <p:spPr>
          <a:xfrm>
            <a:off x="-16931" y="4332835"/>
            <a:ext cx="2877621" cy="217682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400" b="1" dirty="0"/>
              <a:t>Технологія обробки деревинних матеріалів</a:t>
            </a:r>
          </a:p>
          <a:p>
            <a:pPr algn="ctr"/>
            <a:r>
              <a:rPr lang="uk-UA" sz="2400" b="1" dirty="0"/>
              <a:t>(ДВП, фанера).</a:t>
            </a:r>
          </a:p>
        </p:txBody>
      </p:sp>
      <p:sp>
        <p:nvSpPr>
          <p:cNvPr id="18" name="Прямокутник із двома вирізаними протилежними кутами 17"/>
          <p:cNvSpPr/>
          <p:nvPr/>
        </p:nvSpPr>
        <p:spPr>
          <a:xfrm>
            <a:off x="3133188" y="4332835"/>
            <a:ext cx="2877621" cy="217682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400" b="1" dirty="0"/>
              <a:t>Технологія ажурного випилювання.</a:t>
            </a:r>
          </a:p>
        </p:txBody>
      </p:sp>
      <p:sp>
        <p:nvSpPr>
          <p:cNvPr id="19" name="Прямокутник із двома вирізаними протилежними кутами 18"/>
          <p:cNvSpPr/>
          <p:nvPr/>
        </p:nvSpPr>
        <p:spPr>
          <a:xfrm>
            <a:off x="6266379" y="4332835"/>
            <a:ext cx="2877621" cy="217682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400" b="1" dirty="0"/>
              <a:t>Технологія обробки деревини.</a:t>
            </a:r>
          </a:p>
        </p:txBody>
      </p:sp>
    </p:spTree>
    <p:extLst>
      <p:ext uri="{BB962C8B-B14F-4D97-AF65-F5344CB8AC3E}">
        <p14:creationId xmlns:p14="http://schemas.microsoft.com/office/powerpoint/2010/main" val="2778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4" grpId="0" animBg="1"/>
      <p:bldP spid="8" grpId="0" animBg="1"/>
      <p:bldP spid="9" grpId="0" animBg="1"/>
      <p:bldP spid="10" grpId="0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5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869</Words>
  <Application>Microsoft Office PowerPoint</Application>
  <PresentationFormat>Екран (4:3)</PresentationFormat>
  <Paragraphs>207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Навчальна програма з трудового навчання 2017</vt:lpstr>
      <vt:lpstr>Вступ</vt:lpstr>
      <vt:lpstr>Алгоритм роботи учителя</vt:lpstr>
      <vt:lpstr>Матриця</vt:lpstr>
      <vt:lpstr>Матриця</vt:lpstr>
      <vt:lpstr>Спільні очікування</vt:lpstr>
      <vt:lpstr>Вибір проектів</vt:lpstr>
      <vt:lpstr>Вибір проектів для 5-го класу</vt:lpstr>
      <vt:lpstr>Вибір технологій</vt:lpstr>
      <vt:lpstr>Особливості вибору технологій</vt:lpstr>
      <vt:lpstr>Планування очікувань</vt:lpstr>
      <vt:lpstr>Зразки трансформування очікувань в теми та питання до уроку </vt:lpstr>
      <vt:lpstr>Уточнення годин та остаточний розподіл годин</vt:lpstr>
      <vt:lpstr>Вигляд календарного плану</vt:lpstr>
      <vt:lpstr>Календарне планування на семестр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Навчальна програма з трудового навчання 2017</dc:title>
  <dc:creator>Админ</dc:creator>
  <cp:lastModifiedBy>Админ</cp:lastModifiedBy>
  <cp:revision>38</cp:revision>
  <dcterms:created xsi:type="dcterms:W3CDTF">2017-04-22T16:27:48Z</dcterms:created>
  <dcterms:modified xsi:type="dcterms:W3CDTF">2017-08-24T11:31:39Z</dcterms:modified>
</cp:coreProperties>
</file>